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1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CFE8-7D36-4DF6-8A15-D94CA196EB6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EBCEB-EA45-4908-AB1B-03D4E0F42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42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ACAA-9F86-49CA-BD55-9145DD448D2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5067-E4D5-449E-A5A2-51693890E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55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ACAA-9F86-49CA-BD55-9145DD448D2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5067-E4D5-449E-A5A2-51693890E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40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ACAA-9F86-49CA-BD55-9145DD448D2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5067-E4D5-449E-A5A2-51693890E8F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1249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ACAA-9F86-49CA-BD55-9145DD448D2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5067-E4D5-449E-A5A2-51693890E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93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ACAA-9F86-49CA-BD55-9145DD448D2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5067-E4D5-449E-A5A2-51693890E8F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40072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ACAA-9F86-49CA-BD55-9145DD448D2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5067-E4D5-449E-A5A2-51693890E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30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ACAA-9F86-49CA-BD55-9145DD448D2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5067-E4D5-449E-A5A2-51693890E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94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ACAA-9F86-49CA-BD55-9145DD448D2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5067-E4D5-449E-A5A2-51693890E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8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ACAA-9F86-49CA-BD55-9145DD448D2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5067-E4D5-449E-A5A2-51693890E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77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ACAA-9F86-49CA-BD55-9145DD448D2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5067-E4D5-449E-A5A2-51693890E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33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ACAA-9F86-49CA-BD55-9145DD448D2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5067-E4D5-449E-A5A2-51693890E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316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ACAA-9F86-49CA-BD55-9145DD448D2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5067-E4D5-449E-A5A2-51693890E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71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ACAA-9F86-49CA-BD55-9145DD448D2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5067-E4D5-449E-A5A2-51693890E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726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ACAA-9F86-49CA-BD55-9145DD448D2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5067-E4D5-449E-A5A2-51693890E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12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ACAA-9F86-49CA-BD55-9145DD448D2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5067-E4D5-449E-A5A2-51693890E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98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ACAA-9F86-49CA-BD55-9145DD448D2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5067-E4D5-449E-A5A2-51693890E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0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8ACAA-9F86-49CA-BD55-9145DD448D2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3A05067-E4D5-449E-A5A2-51693890E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18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zlatos@wsu.edu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Library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optimizing library online searching, taking advantage of interlibrary loan, and  understanding the Libraries’ approach to you journal subscriptions can get you the sources you need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5616054"/>
            <a:ext cx="35572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Christy </a:t>
            </a:r>
            <a:r>
              <a:rPr lang="en-US" dirty="0" err="1" smtClean="0"/>
              <a:t>Zlatos</a:t>
            </a:r>
            <a:r>
              <a:rPr lang="en-US" dirty="0" smtClean="0"/>
              <a:t>, zlatos@wsu.edu</a:t>
            </a:r>
          </a:p>
          <a:p>
            <a:pPr algn="ctr"/>
            <a:r>
              <a:rPr lang="en-US" dirty="0" smtClean="0"/>
              <a:t>Library Liaison, College of Education</a:t>
            </a:r>
          </a:p>
          <a:p>
            <a:pPr algn="ctr"/>
            <a:r>
              <a:rPr lang="en-US" dirty="0" smtClean="0"/>
              <a:t>3/5/2020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456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Collections at the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 million USD in budgets (100-120K ILL)</a:t>
            </a:r>
          </a:p>
          <a:p>
            <a:r>
              <a:rPr lang="en-US" dirty="0" smtClean="0"/>
              <a:t>Overwhelming share of collections budget goes to pay for licensed content </a:t>
            </a:r>
          </a:p>
          <a:p>
            <a:r>
              <a:rPr lang="en-US" dirty="0" smtClean="0"/>
              <a:t>Users log in or authenticate to use all of this</a:t>
            </a:r>
          </a:p>
          <a:p>
            <a:r>
              <a:rPr lang="en-US" dirty="0" smtClean="0"/>
              <a:t>Get what we don’t have own or have access to through Summit or Interlibrary Loans</a:t>
            </a:r>
          </a:p>
          <a:p>
            <a:r>
              <a:rPr lang="en-US" dirty="0" smtClean="0"/>
              <a:t>Items can be quickly obtained (2-3 days Summit book / 24-48 hours electronic article pdf)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968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Optimize Your Searching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Google Scholar, library databases, and Search- It are tied together behind the scenes to get the resources you need</a:t>
            </a:r>
          </a:p>
          <a:p>
            <a:r>
              <a:rPr lang="en-US" dirty="0" smtClean="0"/>
              <a:t>Authentication is key to working with the system</a:t>
            </a:r>
          </a:p>
          <a:p>
            <a:r>
              <a:rPr lang="en-US" dirty="0" smtClean="0"/>
              <a:t>Clicking “Request </a:t>
            </a:r>
            <a:r>
              <a:rPr lang="en-US" dirty="0"/>
              <a:t>I</a:t>
            </a:r>
            <a:r>
              <a:rPr lang="en-US" dirty="0" smtClean="0"/>
              <a:t>tem through Interlibrary </a:t>
            </a:r>
            <a:r>
              <a:rPr lang="en-US" dirty="0"/>
              <a:t>L</a:t>
            </a:r>
            <a:r>
              <a:rPr lang="en-US" dirty="0" smtClean="0"/>
              <a:t>oan,” fills the </a:t>
            </a:r>
            <a:r>
              <a:rPr lang="en-US" dirty="0" err="1" smtClean="0"/>
              <a:t>Illiad</a:t>
            </a:r>
            <a:r>
              <a:rPr lang="en-US" dirty="0" smtClean="0"/>
              <a:t> form automatically</a:t>
            </a:r>
          </a:p>
          <a:p>
            <a:r>
              <a:rPr lang="en-US" dirty="0" smtClean="0"/>
              <a:t>First time users need to fill in the Personal Info to get your account ready to go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9500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Scholar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Customize your laptop get access to important licensed content </a:t>
            </a:r>
          </a:p>
          <a:p>
            <a:r>
              <a:rPr lang="en-US" dirty="0" smtClean="0"/>
              <a:t>Go to Scholar Settings and get the Library Links for WSU Libraries’ access</a:t>
            </a:r>
          </a:p>
          <a:p>
            <a:r>
              <a:rPr lang="en-US" dirty="0" smtClean="0"/>
              <a:t>Phrase searching with Quotation Marks “ ” at the beginning and end improves searching</a:t>
            </a:r>
          </a:p>
          <a:p>
            <a:r>
              <a:rPr lang="en-US" dirty="0" smtClean="0"/>
              <a:t>Don’t forget the advanced search located in the pulldown = (upper left-hand corner)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005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a database but a search engine like Google</a:t>
            </a:r>
          </a:p>
          <a:p>
            <a:r>
              <a:rPr lang="en-US" dirty="0" smtClean="0"/>
              <a:t>In addition to searching, Search It organizes content and retrieves it  (for Search It, Scholar,  and all database searches)</a:t>
            </a:r>
          </a:p>
          <a:p>
            <a:r>
              <a:rPr lang="en-US" dirty="0" smtClean="0"/>
              <a:t>Pay attention to the left sidebar of the results for ways to focus searching</a:t>
            </a:r>
          </a:p>
          <a:p>
            <a:r>
              <a:rPr lang="en-US" dirty="0" smtClean="0"/>
              <a:t>“ ” for phrase searching, focusing with AND, OR, NOT, and the wildcards * and ? also focus searching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483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Full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of the Libraries ~160 subject databases</a:t>
            </a:r>
          </a:p>
          <a:p>
            <a:r>
              <a:rPr lang="en-US" dirty="0" smtClean="0"/>
              <a:t>Remember the database/search engine differenc</a:t>
            </a:r>
            <a:r>
              <a:rPr lang="en-US" dirty="0"/>
              <a:t>e</a:t>
            </a:r>
            <a:endParaRPr lang="en-US" dirty="0" smtClean="0"/>
          </a:p>
          <a:p>
            <a:r>
              <a:rPr lang="en-US" dirty="0" smtClean="0"/>
              <a:t>The best for the mainline education journals, contains indexing for 1100 journals and many full text articles</a:t>
            </a:r>
          </a:p>
          <a:p>
            <a:r>
              <a:rPr lang="en-US" dirty="0" smtClean="0"/>
              <a:t>Take advantage of the advanced search and limiting options for customizing your searches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160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Library Journal Subscriptions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78486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Institutional subscriptions are more expensive than individual subscriptions</a:t>
            </a:r>
          </a:p>
          <a:p>
            <a:r>
              <a:rPr lang="en-US" dirty="0" smtClean="0"/>
              <a:t>WSU spends a ratio of 90-10 journals to books</a:t>
            </a:r>
          </a:p>
          <a:p>
            <a:r>
              <a:rPr lang="en-US" dirty="0" smtClean="0"/>
              <a:t>We license aggregated content that is negotiated by multi-year contracts from brokers like Elsevier, Taylor &amp; Francis, SAGE, Wiley, IEEE, ACS, Cambridge, and Oxford</a:t>
            </a:r>
          </a:p>
          <a:p>
            <a:r>
              <a:rPr lang="en-US" dirty="0" smtClean="0"/>
              <a:t>These contracts much more difficult to cancel than an individual journal </a:t>
            </a:r>
            <a:r>
              <a:rPr lang="en-US" dirty="0" smtClean="0"/>
              <a:t>subscriptions</a:t>
            </a:r>
          </a:p>
          <a:p>
            <a:r>
              <a:rPr lang="en-US" dirty="0" smtClean="0"/>
              <a:t>In cancelling a journal, we look at article downloads, citations           to WSU-authored papers, and WSU-authored articles</a:t>
            </a:r>
            <a:endParaRPr lang="en-US" dirty="0" smtClean="0"/>
          </a:p>
          <a:p>
            <a:r>
              <a:rPr lang="en-US" dirty="0" smtClean="0"/>
              <a:t>After a cancellation, we </a:t>
            </a:r>
            <a:r>
              <a:rPr lang="en-US" smtClean="0"/>
              <a:t>will rely on </a:t>
            </a:r>
            <a:r>
              <a:rPr lang="en-US" dirty="0" smtClean="0"/>
              <a:t>Interlibrary </a:t>
            </a:r>
            <a:r>
              <a:rPr lang="en-US" smtClean="0"/>
              <a:t>Loan </a:t>
            </a:r>
            <a:r>
              <a:rPr lang="en-US" smtClean="0"/>
              <a:t>more            </a:t>
            </a:r>
            <a:r>
              <a:rPr lang="en-US" dirty="0" smtClean="0"/>
              <a:t>than ever!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93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Librarians are a great resource to support you in your research endeavors</a:t>
            </a:r>
          </a:p>
          <a:p>
            <a:r>
              <a:rPr lang="en-US" dirty="0" smtClean="0"/>
              <a:t>Summit Loans and Interlibrary Loans are free at WSU and speedy!</a:t>
            </a:r>
          </a:p>
          <a:p>
            <a:r>
              <a:rPr lang="en-US" dirty="0" smtClean="0"/>
              <a:t>Very hard to add new journal titles in the current climate but our collections need to evolve</a:t>
            </a:r>
          </a:p>
          <a:p>
            <a:r>
              <a:rPr lang="en-US" dirty="0" smtClean="0"/>
              <a:t>Spreadsheet compilations of the journals you need and also the journals you wish to protect through possible cancellations will help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446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very much…</a:t>
            </a:r>
            <a:endParaRPr lang="en-US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288" b="27288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114800" y="5486400"/>
            <a:ext cx="2057401" cy="1231355"/>
          </a:xfrm>
        </p:spPr>
        <p:txBody>
          <a:bodyPr>
            <a:noAutofit/>
          </a:bodyPr>
          <a:lstStyle/>
          <a:p>
            <a:r>
              <a:rPr lang="en-US" dirty="0" smtClean="0"/>
              <a:t>Christy </a:t>
            </a:r>
            <a:r>
              <a:rPr lang="en-US" dirty="0" err="1" smtClean="0"/>
              <a:t>Zlatos</a:t>
            </a:r>
            <a:endParaRPr lang="en-US" dirty="0" smtClean="0"/>
          </a:p>
          <a:p>
            <a:r>
              <a:rPr lang="en-US" dirty="0" smtClean="0"/>
              <a:t>Terrell Library, Room 120L</a:t>
            </a:r>
          </a:p>
          <a:p>
            <a:r>
              <a:rPr lang="en-US" dirty="0" smtClean="0"/>
              <a:t>(509) 335-4536</a:t>
            </a:r>
          </a:p>
          <a:p>
            <a:r>
              <a:rPr lang="en-US" dirty="0" smtClean="0">
                <a:hlinkClick r:id="rId3"/>
              </a:rPr>
              <a:t>zlatos@wsu.edu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57569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543</TotalTime>
  <Words>519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</vt:lpstr>
      <vt:lpstr>Library Research</vt:lpstr>
      <vt:lpstr>Collections at the Libraries</vt:lpstr>
      <vt:lpstr>Optimize Your Searching </vt:lpstr>
      <vt:lpstr>Google Scholar</vt:lpstr>
      <vt:lpstr>Search It</vt:lpstr>
      <vt:lpstr>Education Full Text</vt:lpstr>
      <vt:lpstr>Your Library Journal Subscriptions</vt:lpstr>
      <vt:lpstr>Takeaways</vt:lpstr>
      <vt:lpstr>Thank you very much…</vt:lpstr>
    </vt:vector>
  </TitlesOfParts>
  <Company>Washington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Library Research</dc:title>
  <dc:creator>Zlatos, Christy</dc:creator>
  <cp:lastModifiedBy>Zlatos, Christy</cp:lastModifiedBy>
  <cp:revision>29</cp:revision>
  <cp:lastPrinted>2020-03-04T23:41:42Z</cp:lastPrinted>
  <dcterms:created xsi:type="dcterms:W3CDTF">2017-02-27T17:29:11Z</dcterms:created>
  <dcterms:modified xsi:type="dcterms:W3CDTF">2020-03-05T00:01:55Z</dcterms:modified>
</cp:coreProperties>
</file>