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72" d="100"/>
          <a:sy n="72"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9/10/2018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9/10/2018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9/10/2018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a:t>Institutional Review Board (IRB)</a:t>
            </a:r>
            <a:br>
              <a:rPr lang="en-US" sz="5400" dirty="0"/>
            </a:br>
            <a:r>
              <a:rPr lang="en-US" sz="5400" dirty="0"/>
              <a:t>	&gt; Function</a:t>
            </a:r>
            <a:br>
              <a:rPr lang="en-US" sz="5400" dirty="0"/>
            </a:br>
            <a:r>
              <a:rPr lang="en-US" sz="5400" dirty="0"/>
              <a:t>	&gt; Suggestions and Tips</a:t>
            </a:r>
          </a:p>
        </p:txBody>
      </p:sp>
      <p:sp>
        <p:nvSpPr>
          <p:cNvPr id="3" name="Subtitle 2"/>
          <p:cNvSpPr>
            <a:spLocks noGrp="1"/>
          </p:cNvSpPr>
          <p:nvPr>
            <p:ph type="subTitle" idx="1"/>
          </p:nvPr>
        </p:nvSpPr>
        <p:spPr/>
        <p:txBody>
          <a:bodyPr/>
          <a:lstStyle/>
          <a:p>
            <a:r>
              <a:rPr lang="en-US" dirty="0"/>
              <a:t>Kasee Hildenbrand and Darcy Miller</a:t>
            </a:r>
          </a:p>
        </p:txBody>
      </p:sp>
    </p:spTree>
    <p:extLst>
      <p:ext uri="{BB962C8B-B14F-4D97-AF65-F5344CB8AC3E}">
        <p14:creationId xmlns:p14="http://schemas.microsoft.com/office/powerpoint/2010/main" val="2385050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2800" dirty="0"/>
              <a:t>Section 7 Informed Consent, Parent Permission, and Assent</a:t>
            </a:r>
          </a:p>
        </p:txBody>
      </p:sp>
      <p:sp>
        <p:nvSpPr>
          <p:cNvPr id="3" name="Content Placeholder 2"/>
          <p:cNvSpPr>
            <a:spLocks noGrp="1"/>
          </p:cNvSpPr>
          <p:nvPr>
            <p:ph idx="1"/>
          </p:nvPr>
        </p:nvSpPr>
        <p:spPr/>
        <p:txBody>
          <a:bodyPr/>
          <a:lstStyle/>
          <a:p>
            <a:r>
              <a:rPr lang="en-US" dirty="0"/>
              <a:t>Use the templates provided online under IRB forms.</a:t>
            </a:r>
          </a:p>
          <a:p>
            <a:r>
              <a:rPr lang="en-US" dirty="0"/>
              <a:t>If you are going to video/audio record there must be a box were subjects check that they are giving consent for being recorded.</a:t>
            </a:r>
          </a:p>
          <a:p>
            <a:r>
              <a:rPr lang="en-US" dirty="0"/>
              <a:t>If compensation is going to be provided, make sure that is included in the consent, and any information you will have to gather in order to process the compensation.</a:t>
            </a:r>
          </a:p>
          <a:p>
            <a:r>
              <a:rPr lang="en-US" dirty="0"/>
              <a:t>Addendums are required if you are asking for  any changes to the consent process.  These must be completed and a strong rationale must be provided.  Subjects’ ability to provide consent is paramount to protecting their rights.</a:t>
            </a:r>
          </a:p>
          <a:p>
            <a:r>
              <a:rPr lang="en-US" dirty="0"/>
              <a:t>Subjects cannot be coerced and that must be VERY clear.</a:t>
            </a:r>
          </a:p>
        </p:txBody>
      </p:sp>
    </p:spTree>
    <p:extLst>
      <p:ext uri="{BB962C8B-B14F-4D97-AF65-F5344CB8AC3E}">
        <p14:creationId xmlns:p14="http://schemas.microsoft.com/office/powerpoint/2010/main" val="773825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2800" dirty="0"/>
              <a:t>Section 8 Risk and Benefit Assessment</a:t>
            </a:r>
          </a:p>
        </p:txBody>
      </p:sp>
      <p:sp>
        <p:nvSpPr>
          <p:cNvPr id="3" name="Content Placeholder 2"/>
          <p:cNvSpPr>
            <a:spLocks noGrp="1"/>
          </p:cNvSpPr>
          <p:nvPr>
            <p:ph idx="1"/>
          </p:nvPr>
        </p:nvSpPr>
        <p:spPr/>
        <p:txBody>
          <a:bodyPr/>
          <a:lstStyle/>
          <a:p>
            <a:r>
              <a:rPr lang="en-US" dirty="0"/>
              <a:t>If re-using a previous application be sure to take out checked risks. Check ONLY the boxes for the risks that might occur for the application study.</a:t>
            </a:r>
          </a:p>
          <a:p>
            <a:r>
              <a:rPr lang="en-US" dirty="0"/>
              <a:t>Level of risk is what determines how and at what level your application is reviewed. Take time to describe completely.</a:t>
            </a:r>
          </a:p>
          <a:p>
            <a:r>
              <a:rPr lang="en-US" dirty="0"/>
              <a:t>There has to be some benefit, either to the individual or society, or there is NO point to the research question.  Be thoughtful and clear when you answer these questions.</a:t>
            </a:r>
          </a:p>
          <a:p>
            <a:r>
              <a:rPr lang="en-US" dirty="0"/>
              <a:t>The IRB focuses on risks and benefits, so spend some time here!</a:t>
            </a:r>
          </a:p>
        </p:txBody>
      </p:sp>
    </p:spTree>
    <p:extLst>
      <p:ext uri="{BB962C8B-B14F-4D97-AF65-F5344CB8AC3E}">
        <p14:creationId xmlns:p14="http://schemas.microsoft.com/office/powerpoint/2010/main" val="3428762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dirty="0"/>
              <a:t>Sections 9-12</a:t>
            </a:r>
          </a:p>
        </p:txBody>
      </p:sp>
      <p:sp>
        <p:nvSpPr>
          <p:cNvPr id="3" name="Content Placeholder 2"/>
          <p:cNvSpPr>
            <a:spLocks noGrp="1"/>
          </p:cNvSpPr>
          <p:nvPr>
            <p:ph idx="1"/>
          </p:nvPr>
        </p:nvSpPr>
        <p:spPr/>
        <p:txBody>
          <a:bodyPr/>
          <a:lstStyle/>
          <a:p>
            <a:r>
              <a:rPr lang="en-US" dirty="0"/>
              <a:t>If these apply to your research, they may increase the level of review.  So think carefully if any of these apply. Ask questions of IRB staff.</a:t>
            </a:r>
          </a:p>
          <a:p>
            <a:r>
              <a:rPr lang="en-US" dirty="0"/>
              <a:t>These sections often involve additional addendums, so make sure those are completed.</a:t>
            </a:r>
          </a:p>
        </p:txBody>
      </p:sp>
    </p:spTree>
    <p:extLst>
      <p:ext uri="{BB962C8B-B14F-4D97-AF65-F5344CB8AC3E}">
        <p14:creationId xmlns:p14="http://schemas.microsoft.com/office/powerpoint/2010/main" val="3289488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Helpful Hints</a:t>
            </a:r>
          </a:p>
        </p:txBody>
      </p:sp>
      <p:sp>
        <p:nvSpPr>
          <p:cNvPr id="3" name="Content Placeholder 2"/>
          <p:cNvSpPr>
            <a:spLocks noGrp="1"/>
          </p:cNvSpPr>
          <p:nvPr>
            <p:ph idx="1"/>
          </p:nvPr>
        </p:nvSpPr>
        <p:spPr/>
        <p:txBody>
          <a:bodyPr/>
          <a:lstStyle/>
          <a:p>
            <a:r>
              <a:rPr lang="en-US" dirty="0"/>
              <a:t>If you are working with or supervising your student’s research study:</a:t>
            </a:r>
          </a:p>
          <a:p>
            <a:pPr lvl="1"/>
            <a:r>
              <a:rPr lang="en-US" dirty="0"/>
              <a:t>Make sure you read through the ENTIRE application.  Your name is associated with the study and you are listed as the PI, so mistakes and issues will be reflected upon you. </a:t>
            </a:r>
          </a:p>
          <a:p>
            <a:pPr lvl="1"/>
            <a:r>
              <a:rPr lang="en-US" dirty="0"/>
              <a:t>Many mistakes can easily be identified by your review and will help to avoid delays in the review.</a:t>
            </a:r>
          </a:p>
          <a:p>
            <a:pPr lvl="1"/>
            <a:endParaRPr lang="en-US" dirty="0"/>
          </a:p>
        </p:txBody>
      </p:sp>
    </p:spTree>
    <p:extLst>
      <p:ext uri="{BB962C8B-B14F-4D97-AF65-F5344CB8AC3E}">
        <p14:creationId xmlns:p14="http://schemas.microsoft.com/office/powerpoint/2010/main" val="3911922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Helpful Hints	</a:t>
            </a:r>
          </a:p>
        </p:txBody>
      </p:sp>
      <p:sp>
        <p:nvSpPr>
          <p:cNvPr id="3" name="Content Placeholder 2"/>
          <p:cNvSpPr>
            <a:spLocks noGrp="1"/>
          </p:cNvSpPr>
          <p:nvPr>
            <p:ph idx="1"/>
          </p:nvPr>
        </p:nvSpPr>
        <p:spPr/>
        <p:txBody>
          <a:bodyPr/>
          <a:lstStyle/>
          <a:p>
            <a:r>
              <a:rPr lang="en-US" dirty="0"/>
              <a:t>CONSISTENCY is key.  Many times if you work through the application, questions that are asked on the application trigger additions to your research thought process. However ,you must go back to the design and procedure sections (and any other section related to your changes) and update these sections with any changes.</a:t>
            </a:r>
          </a:p>
          <a:p>
            <a:r>
              <a:rPr lang="en-US" dirty="0"/>
              <a:t>Reviewers look at your application as whole - the application, the recruitment materials and consent forms, the addendums, your instruments – every component of the application. So  these must all be aligned and consistent to avoid delays in the approval of your application.</a:t>
            </a:r>
          </a:p>
        </p:txBody>
      </p:sp>
    </p:spTree>
    <p:extLst>
      <p:ext uri="{BB962C8B-B14F-4D97-AF65-F5344CB8AC3E}">
        <p14:creationId xmlns:p14="http://schemas.microsoft.com/office/powerpoint/2010/main" val="3905929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Helpful Hints</a:t>
            </a:r>
          </a:p>
        </p:txBody>
      </p:sp>
      <p:sp>
        <p:nvSpPr>
          <p:cNvPr id="3" name="Content Placeholder 2"/>
          <p:cNvSpPr>
            <a:spLocks noGrp="1"/>
          </p:cNvSpPr>
          <p:nvPr>
            <p:ph idx="1"/>
          </p:nvPr>
        </p:nvSpPr>
        <p:spPr/>
        <p:txBody>
          <a:bodyPr/>
          <a:lstStyle/>
          <a:p>
            <a:r>
              <a:rPr lang="en-US" dirty="0"/>
              <a:t>Full Board Reviews</a:t>
            </a:r>
          </a:p>
          <a:p>
            <a:pPr lvl="1"/>
            <a:r>
              <a:rPr lang="en-US" dirty="0"/>
              <a:t>Investigators are encouraged to attend the full board meeting to discuss their application and answer questions.  By allowing the reviewers to get questions answered at this stage of the review can speed up the review process and allow for quicker turnaround. You need to contact the IRB to get on the agenda. </a:t>
            </a:r>
          </a:p>
          <a:p>
            <a:pPr lvl="1"/>
            <a:r>
              <a:rPr lang="en-US" dirty="0"/>
              <a:t>If this is your student’s project – GO with the student to the full board meeting. Don’t let your student face the board alone. The board members are very well meaning, but it can feel intimidating to have a large group of members ask questions about the study and human subject protection. </a:t>
            </a:r>
          </a:p>
        </p:txBody>
      </p:sp>
    </p:spTree>
    <p:extLst>
      <p:ext uri="{BB962C8B-B14F-4D97-AF65-F5344CB8AC3E}">
        <p14:creationId xmlns:p14="http://schemas.microsoft.com/office/powerpoint/2010/main" val="3705780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Take Home Message</a:t>
            </a:r>
          </a:p>
        </p:txBody>
      </p:sp>
      <p:sp>
        <p:nvSpPr>
          <p:cNvPr id="3" name="Content Placeholder 2"/>
          <p:cNvSpPr>
            <a:spLocks noGrp="1"/>
          </p:cNvSpPr>
          <p:nvPr>
            <p:ph idx="1"/>
          </p:nvPr>
        </p:nvSpPr>
        <p:spPr/>
        <p:txBody>
          <a:bodyPr/>
          <a:lstStyle/>
          <a:p>
            <a:r>
              <a:rPr lang="en-US" dirty="0"/>
              <a:t>The IRB’s function is to protect human subjects – so give us enough information so that we can feel confident the human subjects in your research are protected.  Incomplete information makes all reviewers and the IRB examine </a:t>
            </a:r>
            <a:r>
              <a:rPr lang="en-US"/>
              <a:t>the application in depth.</a:t>
            </a:r>
            <a:endParaRPr lang="en-US" dirty="0"/>
          </a:p>
          <a:p>
            <a:r>
              <a:rPr lang="en-US" dirty="0"/>
              <a:t>Many times your research can be enhanced by the IRB reviewers’ comments, suggestions, and/or questions. That feedback may cause you to think about some aspect of your study differently – those are good things!</a:t>
            </a:r>
          </a:p>
        </p:txBody>
      </p:sp>
    </p:spTree>
    <p:extLst>
      <p:ext uri="{BB962C8B-B14F-4D97-AF65-F5344CB8AC3E}">
        <p14:creationId xmlns:p14="http://schemas.microsoft.com/office/powerpoint/2010/main" val="1351642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purpose of IRB?</a:t>
            </a:r>
          </a:p>
        </p:txBody>
      </p:sp>
      <p:sp>
        <p:nvSpPr>
          <p:cNvPr id="3" name="Content Placeholder 2"/>
          <p:cNvSpPr>
            <a:spLocks noGrp="1"/>
          </p:cNvSpPr>
          <p:nvPr>
            <p:ph idx="1"/>
          </p:nvPr>
        </p:nvSpPr>
        <p:spPr/>
        <p:txBody>
          <a:bodyPr/>
          <a:lstStyle/>
          <a:p>
            <a:r>
              <a:rPr lang="en-US" sz="3600" dirty="0"/>
              <a:t>To protect human subjects</a:t>
            </a:r>
          </a:p>
          <a:p>
            <a:endParaRPr lang="en-US" dirty="0"/>
          </a:p>
          <a:p>
            <a:endParaRPr lang="en-US" dirty="0"/>
          </a:p>
          <a:p>
            <a:r>
              <a:rPr lang="en-US" dirty="0"/>
              <a:t>What the IRB is NOT? The IRB is not in existence </a:t>
            </a:r>
          </a:p>
          <a:p>
            <a:pPr lvl="1"/>
            <a:r>
              <a:rPr lang="en-US" dirty="0"/>
              <a:t>To make judgements on your overall research design</a:t>
            </a:r>
          </a:p>
          <a:p>
            <a:pPr lvl="1"/>
            <a:r>
              <a:rPr lang="en-US" dirty="0"/>
              <a:t>To critique your writing process</a:t>
            </a:r>
          </a:p>
          <a:p>
            <a:pPr lvl="1"/>
            <a:r>
              <a:rPr lang="en-US" dirty="0"/>
              <a:t>To make it more difficult for you to do your research</a:t>
            </a:r>
          </a:p>
          <a:p>
            <a:pPr lvl="1"/>
            <a:r>
              <a:rPr lang="en-US" dirty="0"/>
              <a:t>To be a road-block</a:t>
            </a:r>
          </a:p>
        </p:txBody>
      </p:sp>
    </p:spTree>
    <p:extLst>
      <p:ext uri="{BB962C8B-B14F-4D97-AF65-F5344CB8AC3E}">
        <p14:creationId xmlns:p14="http://schemas.microsoft.com/office/powerpoint/2010/main" val="564918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which IRB Review Level is Needed</a:t>
            </a:r>
          </a:p>
        </p:txBody>
      </p:sp>
      <p:sp>
        <p:nvSpPr>
          <p:cNvPr id="3" name="Content Placeholder 2"/>
          <p:cNvSpPr>
            <a:spLocks noGrp="1"/>
          </p:cNvSpPr>
          <p:nvPr>
            <p:ph idx="1"/>
          </p:nvPr>
        </p:nvSpPr>
        <p:spPr/>
        <p:txBody>
          <a:bodyPr/>
          <a:lstStyle/>
          <a:p>
            <a:r>
              <a:rPr lang="en-US" dirty="0"/>
              <a:t>Exempt</a:t>
            </a:r>
          </a:p>
          <a:p>
            <a:r>
              <a:rPr lang="en-US" dirty="0"/>
              <a:t>Expedited</a:t>
            </a:r>
          </a:p>
          <a:p>
            <a:r>
              <a:rPr lang="en-US" dirty="0"/>
              <a:t>Full-Board</a:t>
            </a:r>
          </a:p>
        </p:txBody>
      </p:sp>
    </p:spTree>
    <p:extLst>
      <p:ext uri="{BB962C8B-B14F-4D97-AF65-F5344CB8AC3E}">
        <p14:creationId xmlns:p14="http://schemas.microsoft.com/office/powerpoint/2010/main" val="1776795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2800" dirty="0"/>
              <a:t>Application information and Section 1 General Information</a:t>
            </a:r>
          </a:p>
        </p:txBody>
      </p:sp>
      <p:sp>
        <p:nvSpPr>
          <p:cNvPr id="3" name="Content Placeholder 2"/>
          <p:cNvSpPr>
            <a:spLocks noGrp="1"/>
          </p:cNvSpPr>
          <p:nvPr>
            <p:ph idx="1"/>
          </p:nvPr>
        </p:nvSpPr>
        <p:spPr/>
        <p:txBody>
          <a:bodyPr>
            <a:normAutofit fontScale="92500" lnSpcReduction="20000"/>
          </a:bodyPr>
          <a:lstStyle/>
          <a:p>
            <a:r>
              <a:rPr lang="en-US" dirty="0"/>
              <a:t>Make sure your title contains correct information.</a:t>
            </a:r>
          </a:p>
          <a:p>
            <a:r>
              <a:rPr lang="en-US" dirty="0"/>
              <a:t>If you use a previously submitted IRB application, make sure you look for anything that needs to be updated (assistant to associate professor, office change etc.).</a:t>
            </a:r>
          </a:p>
          <a:p>
            <a:r>
              <a:rPr lang="en-US" dirty="0"/>
              <a:t>Be sure the correct level of review has been selected.</a:t>
            </a:r>
          </a:p>
          <a:p>
            <a:r>
              <a:rPr lang="en-US" dirty="0"/>
              <a:t>Be sure your CITI training is up-to-date (renewed every 5 years).</a:t>
            </a:r>
          </a:p>
          <a:p>
            <a:r>
              <a:rPr lang="en-US" dirty="0"/>
              <a:t>Make sure all additional research personnel information is correct and they have completed CITI training.</a:t>
            </a:r>
          </a:p>
          <a:p>
            <a:r>
              <a:rPr lang="en-US" dirty="0"/>
              <a:t>Check that you have indicated a realistic study start date and duration and that this information is consistent through entire application.</a:t>
            </a:r>
          </a:p>
          <a:p>
            <a:r>
              <a:rPr lang="en-US" dirty="0"/>
              <a:t>Often if you are going to use an outside facility for your research you will need to provide a letter of support BEFORE your application can be approved.</a:t>
            </a:r>
          </a:p>
        </p:txBody>
      </p:sp>
    </p:spTree>
    <p:extLst>
      <p:ext uri="{BB962C8B-B14F-4D97-AF65-F5344CB8AC3E}">
        <p14:creationId xmlns:p14="http://schemas.microsoft.com/office/powerpoint/2010/main" val="119587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3200" dirty="0"/>
              <a:t>Section 2 Study Description</a:t>
            </a:r>
          </a:p>
        </p:txBody>
      </p:sp>
      <p:sp>
        <p:nvSpPr>
          <p:cNvPr id="3" name="Content Placeholder 2"/>
          <p:cNvSpPr>
            <a:spLocks noGrp="1"/>
          </p:cNvSpPr>
          <p:nvPr>
            <p:ph idx="1"/>
          </p:nvPr>
        </p:nvSpPr>
        <p:spPr/>
        <p:txBody>
          <a:bodyPr/>
          <a:lstStyle/>
          <a:p>
            <a:r>
              <a:rPr lang="en-US" dirty="0"/>
              <a:t>This is a section that MUST be thorough and complete…..we must be able to ascertain that human subjects rights are being protected.</a:t>
            </a:r>
          </a:p>
          <a:p>
            <a:r>
              <a:rPr lang="en-US" dirty="0"/>
              <a:t>Change your lens for the sections</a:t>
            </a:r>
          </a:p>
          <a:p>
            <a:pPr lvl="1"/>
            <a:r>
              <a:rPr lang="en-US" dirty="0"/>
              <a:t>Purpose – Brief overview</a:t>
            </a:r>
          </a:p>
          <a:p>
            <a:pPr lvl="1"/>
            <a:r>
              <a:rPr lang="en-US" dirty="0"/>
              <a:t>Design – Thoughts for how you are organizing your research – specific to human subjects!</a:t>
            </a:r>
          </a:p>
          <a:p>
            <a:pPr lvl="1"/>
            <a:r>
              <a:rPr lang="en-US" dirty="0"/>
              <a:t>Procedures – LOTS of detail here so we can verify human subjects are being protected.</a:t>
            </a:r>
          </a:p>
          <a:p>
            <a:pPr lvl="1"/>
            <a:r>
              <a:rPr lang="en-US" dirty="0"/>
              <a:t>What will the participants do? – if you were recruiting your friend what would you tell them they need to do?  How long? How often? What will happen to them?</a:t>
            </a:r>
          </a:p>
        </p:txBody>
      </p:sp>
    </p:spTree>
    <p:extLst>
      <p:ext uri="{BB962C8B-B14F-4D97-AF65-F5344CB8AC3E}">
        <p14:creationId xmlns:p14="http://schemas.microsoft.com/office/powerpoint/2010/main" val="388134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3200" dirty="0"/>
              <a:t>Section 3 Data Collection Methods</a:t>
            </a:r>
          </a:p>
        </p:txBody>
      </p:sp>
      <p:sp>
        <p:nvSpPr>
          <p:cNvPr id="3" name="Content Placeholder 2"/>
          <p:cNvSpPr>
            <a:spLocks noGrp="1"/>
          </p:cNvSpPr>
          <p:nvPr>
            <p:ph idx="1"/>
          </p:nvPr>
        </p:nvSpPr>
        <p:spPr/>
        <p:txBody>
          <a:bodyPr/>
          <a:lstStyle/>
          <a:p>
            <a:r>
              <a:rPr lang="en-US" dirty="0"/>
              <a:t>Using previous versions of an IRB might leave some of the boxes checked, that are not relevant to the current study…..check for that!</a:t>
            </a:r>
          </a:p>
          <a:p>
            <a:r>
              <a:rPr lang="en-US" dirty="0"/>
              <a:t>If you suddenly have a great idea for an addition to make your study better, go back and add it to the description and anywhere else in the application where relevant.</a:t>
            </a:r>
          </a:p>
          <a:p>
            <a:r>
              <a:rPr lang="en-US" dirty="0"/>
              <a:t>Or if you suddenly realize something is not going to work, remove it from the application (throughout the application).</a:t>
            </a:r>
          </a:p>
        </p:txBody>
      </p:sp>
    </p:spTree>
    <p:extLst>
      <p:ext uri="{BB962C8B-B14F-4D97-AF65-F5344CB8AC3E}">
        <p14:creationId xmlns:p14="http://schemas.microsoft.com/office/powerpoint/2010/main" val="4228394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2800" dirty="0"/>
              <a:t>Section 4 Confidentiality and Protection of Data</a:t>
            </a:r>
          </a:p>
        </p:txBody>
      </p:sp>
      <p:sp>
        <p:nvSpPr>
          <p:cNvPr id="3" name="Content Placeholder 2"/>
          <p:cNvSpPr>
            <a:spLocks noGrp="1"/>
          </p:cNvSpPr>
          <p:nvPr>
            <p:ph idx="1"/>
          </p:nvPr>
        </p:nvSpPr>
        <p:spPr/>
        <p:txBody>
          <a:bodyPr/>
          <a:lstStyle/>
          <a:p>
            <a:r>
              <a:rPr lang="en-US" dirty="0"/>
              <a:t>The chart regarding the stages of data (collection, analysis, storage, and dissemination) across levels of confidentiality (anonymous, confidential unlinked, confidential coded, intentionally identified) is complex. Ask IRB questions if you are not clear about your data and the level of confidentiality. </a:t>
            </a:r>
          </a:p>
          <a:p>
            <a:r>
              <a:rPr lang="en-US" dirty="0"/>
              <a:t>Provide the campus location for the data storage.</a:t>
            </a:r>
          </a:p>
          <a:p>
            <a:r>
              <a:rPr lang="en-US" dirty="0"/>
              <a:t>If data are to be stored/transported online, there must be safety precautions (Perhaps we’ll cover safety precautions in another workshop/brown bag session)</a:t>
            </a:r>
          </a:p>
        </p:txBody>
      </p:sp>
    </p:spTree>
    <p:extLst>
      <p:ext uri="{BB962C8B-B14F-4D97-AF65-F5344CB8AC3E}">
        <p14:creationId xmlns:p14="http://schemas.microsoft.com/office/powerpoint/2010/main" val="2670245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3200" dirty="0"/>
              <a:t>Section 5 Human Subject Population</a:t>
            </a:r>
          </a:p>
        </p:txBody>
      </p:sp>
      <p:sp>
        <p:nvSpPr>
          <p:cNvPr id="3" name="Content Placeholder 2"/>
          <p:cNvSpPr>
            <a:spLocks noGrp="1"/>
          </p:cNvSpPr>
          <p:nvPr>
            <p:ph idx="1"/>
          </p:nvPr>
        </p:nvSpPr>
        <p:spPr/>
        <p:txBody>
          <a:bodyPr/>
          <a:lstStyle/>
          <a:p>
            <a:r>
              <a:rPr lang="en-US" dirty="0"/>
              <a:t>Be accurate, how many subjects are needed?  Did you do a power analysis?  Is this a pilot study?  How many in each group?</a:t>
            </a:r>
          </a:p>
          <a:p>
            <a:r>
              <a:rPr lang="en-US" dirty="0"/>
              <a:t>Adults vs children (remember </a:t>
            </a:r>
            <a:r>
              <a:rPr lang="en-US"/>
              <a:t>human subjects </a:t>
            </a:r>
            <a:r>
              <a:rPr lang="en-US" dirty="0"/>
              <a:t>can be both!)</a:t>
            </a:r>
          </a:p>
          <a:p>
            <a:r>
              <a:rPr lang="en-US" dirty="0"/>
              <a:t>What populations are needed?  If there are specifics add other</a:t>
            </a:r>
          </a:p>
          <a:p>
            <a:r>
              <a:rPr lang="en-US" dirty="0"/>
              <a:t>You can have exclusions, but must be able to address that</a:t>
            </a:r>
          </a:p>
        </p:txBody>
      </p:sp>
    </p:spTree>
    <p:extLst>
      <p:ext uri="{BB962C8B-B14F-4D97-AF65-F5344CB8AC3E}">
        <p14:creationId xmlns:p14="http://schemas.microsoft.com/office/powerpoint/2010/main" val="976827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Suggestions/Tips</a:t>
            </a:r>
            <a:br>
              <a:rPr lang="en-US" dirty="0"/>
            </a:br>
            <a:r>
              <a:rPr lang="en-US" sz="2800" dirty="0"/>
              <a:t>Section 6 Human Subject Recruitment</a:t>
            </a:r>
          </a:p>
        </p:txBody>
      </p:sp>
      <p:sp>
        <p:nvSpPr>
          <p:cNvPr id="3" name="Content Placeholder 2"/>
          <p:cNvSpPr>
            <a:spLocks noGrp="1"/>
          </p:cNvSpPr>
          <p:nvPr>
            <p:ph idx="1"/>
          </p:nvPr>
        </p:nvSpPr>
        <p:spPr/>
        <p:txBody>
          <a:bodyPr/>
          <a:lstStyle/>
          <a:p>
            <a:r>
              <a:rPr lang="en-US" dirty="0"/>
              <a:t>This is often where individuals include different procedures and options from those addressed in previous sections of the application. In any one section of the application if a change is made, you need to review the entire application and make that change/those changes to all sections.</a:t>
            </a:r>
          </a:p>
          <a:p>
            <a:r>
              <a:rPr lang="en-US" dirty="0"/>
              <a:t>The point of IRB is human subject protection. How they are recruited is of paramount importance, so you need to be clear and organized.</a:t>
            </a:r>
          </a:p>
          <a:p>
            <a:r>
              <a:rPr lang="en-US" dirty="0"/>
              <a:t>There are many rules about compensation. Make sure you know them, follow them, and pay attention to the rules throughout the application and recruitment materials!!</a:t>
            </a:r>
          </a:p>
        </p:txBody>
      </p:sp>
    </p:spTree>
    <p:extLst>
      <p:ext uri="{BB962C8B-B14F-4D97-AF65-F5344CB8AC3E}">
        <p14:creationId xmlns:p14="http://schemas.microsoft.com/office/powerpoint/2010/main" val="17020292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1108</TotalTime>
  <Words>1313</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Institutional Review Board (IRB)  &gt; Function  &gt; Suggestions and Tips</vt:lpstr>
      <vt:lpstr>What is the purpose of IRB?</vt:lpstr>
      <vt:lpstr>Determining which IRB Review Level is Needed</vt:lpstr>
      <vt:lpstr>Suggestions/Tips Application information and Section 1 General Information</vt:lpstr>
      <vt:lpstr>Suggestions/Tips Section 2 Study Description</vt:lpstr>
      <vt:lpstr>Suggestions/Tips Section 3 Data Collection Methods</vt:lpstr>
      <vt:lpstr>Suggestions/Tips Section 4 Confidentiality and Protection of Data</vt:lpstr>
      <vt:lpstr>Suggestions/Tips Section 5 Human Subject Population</vt:lpstr>
      <vt:lpstr>Suggestions/Tips Section 6 Human Subject Recruitment</vt:lpstr>
      <vt:lpstr>Suggestions/Tips Section 7 Informed Consent, Parent Permission, and Assent</vt:lpstr>
      <vt:lpstr>Suggestions/Tips Section 8 Risk and Benefit Assessment</vt:lpstr>
      <vt:lpstr>Suggestions/Tips Sections 9-12</vt:lpstr>
      <vt:lpstr>Other Helpful Hints</vt:lpstr>
      <vt:lpstr>Other Helpful Hints </vt:lpstr>
      <vt:lpstr>Other Helpful Hints</vt:lpstr>
      <vt:lpstr>Take Home Message</vt:lpstr>
    </vt:vector>
  </TitlesOfParts>
  <Company>Washington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IRB Function and Tips</dc:title>
  <dc:creator>Hildenbrand, Kasee J</dc:creator>
  <cp:lastModifiedBy>Miller, Darcy E</cp:lastModifiedBy>
  <cp:revision>17</cp:revision>
  <dcterms:created xsi:type="dcterms:W3CDTF">2018-09-09T20:34:27Z</dcterms:created>
  <dcterms:modified xsi:type="dcterms:W3CDTF">2018-09-10T21:18:13Z</dcterms:modified>
</cp:coreProperties>
</file>